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92" r:id="rId6"/>
    <p:sldId id="303" r:id="rId7"/>
    <p:sldId id="310" r:id="rId8"/>
    <p:sldId id="311" r:id="rId9"/>
    <p:sldId id="312" r:id="rId10"/>
    <p:sldId id="314" r:id="rId11"/>
    <p:sldId id="30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EC20E35-A176-4012-BC5E-935CFFF8708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74" autoAdjust="0"/>
  </p:normalViewPr>
  <p:slideViewPr>
    <p:cSldViewPr snapToGrid="0">
      <p:cViewPr varScale="1">
        <p:scale>
          <a:sx n="90" d="100"/>
          <a:sy n="90" d="100"/>
        </p:scale>
        <p:origin x="398" y="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2018/12/02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2018/12/02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456F629-658F-4B7E-A1D1-2522EA76B0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35380A33-49FB-43FC-B60E-34A2E555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D0F16635-76F3-45F7-9385-A99504D2B90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008000"/>
            <a:ext cx="11339999" cy="4881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=""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9" name="Content Placeholder 3">
            <a:extLst>
              <a:ext uri="{FF2B5EF4-FFF2-40B4-BE49-F238E27FC236}">
                <a16:creationId xmlns="" xmlns:a16="http://schemas.microsoft.com/office/drawing/2014/main" id="{70C8E421-28C0-4976-A17C-22789B6F3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008000"/>
            <a:ext cx="5505225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7AFEAA85-DD59-4B9B-B080-3368277EF6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08000"/>
            <a:ext cx="5587800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=""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12" name="Text Placeholder 4">
            <a:extLst>
              <a:ext uri="{FF2B5EF4-FFF2-40B4-BE49-F238E27FC236}">
                <a16:creationId xmlns="" xmlns:a16="http://schemas.microsoft.com/office/drawing/2014/main" id="{1EAE3C73-B1A9-4A3B-8DD2-5A34920790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08000"/>
            <a:ext cx="55998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="" xmlns:a16="http://schemas.microsoft.com/office/drawing/2014/main" id="{53A52FEF-F917-4982-9855-43A0DF5DA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75912"/>
            <a:ext cx="5599800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="" xmlns:a16="http://schemas.microsoft.com/office/drawing/2014/main" id="{DC1CA8AB-B7BE-4C9F-9A0A-C849A35AA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08000"/>
            <a:ext cx="5565575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="" xmlns:a16="http://schemas.microsoft.com/office/drawing/2014/main" id="{7B0DF164-9487-4D3F-BA7D-E273D7F5A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75912"/>
            <a:ext cx="5565575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9216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=""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684F2FFD-7164-411A-96A5-A5211A6CA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34E38C26-A932-4007-84B1-21C1D9744A76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FA87EF18-D404-4A92-BE37-7AC9B7223D5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=""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=""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=""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=""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D8B3FD9-234A-4B72-9A91-D7DD23D39CD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1FDBADDA-AF39-45A0-BBAB-A87608C0A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24564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758493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15" name="Text Placeholder 3">
            <a:extLst>
              <a:ext uri="{FF2B5EF4-FFF2-40B4-BE49-F238E27FC236}">
                <a16:creationId xmlns="" xmlns:a16="http://schemas.microsoft.com/office/drawing/2014/main" id="{4EF269EA-6AE9-449D-BE5A-03758EA88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="" xmlns:a16="http://schemas.microsoft.com/office/drawing/2014/main" id="{A473F491-E8FD-4CBC-84E6-5139D5161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51641"/>
            <a:ext cx="5472001" cy="5054346"/>
          </a:xfrm>
        </p:spPr>
        <p:txBody>
          <a:bodyPr anchor="b" anchorCtr="0"/>
          <a:lstStyle>
            <a:lvl1pPr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 sz="1800"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7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8833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9" name="Text Placeholder 3">
            <a:extLst>
              <a:ext uri="{FF2B5EF4-FFF2-40B4-BE49-F238E27FC236}">
                <a16:creationId xmlns="" xmlns:a16="http://schemas.microsoft.com/office/drawing/2014/main" id="{AC12A5E3-4178-4927-9321-CCDE04B7D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1"/>
            <a:ext cx="4840085" cy="816076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 smtClean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="" xmlns:a16="http://schemas.microsoft.com/office/drawing/2014/main" id="{73C2D913-09CE-4035-84E6-314496115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5997" y="651641"/>
            <a:ext cx="5472002" cy="50543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3140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920514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BDA9BE28-009E-4D88-9951-81B453F75A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026815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69100" y="144000"/>
            <a:ext cx="5280100" cy="6048000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93000" y="2438399"/>
            <a:ext cx="38362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432000" tIns="432000" rIns="72000" bIns="1188000" anchor="t"/>
          <a:lstStyle>
            <a:lvl1pPr algn="l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465176"/>
            <a:ext cx="3372329" cy="7749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lIns="180000" tIns="144000" rIns="0"/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04440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5708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5280100" cy="6060155"/>
          </a:xfrm>
          <a:solidFill>
            <a:schemeClr val="tx1"/>
          </a:solidFill>
        </p:spPr>
        <p:txBody>
          <a:bodyPr lIns="0" tIns="144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3263899"/>
            <a:ext cx="5472000" cy="244208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="" xmlns:a16="http://schemas.microsoft.com/office/drawing/2014/main" id="{499E1708-B7A6-4D6F-9968-5398B335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77529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=""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67DBAC9A-28A2-405B-8B7E-9BE425F51354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512000"/>
            <a:ext cx="11339999" cy="4377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7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=""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=""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=""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=""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E8FD215-79E5-48E4-95DB-2C5E5A1F8E8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DF905B34-4C18-4A8D-8167-57B7BF03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="" xmlns:a16="http://schemas.microsoft.com/office/drawing/2014/main" id="{FDA3C530-12F9-48FC-BC5E-D34BDC504B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4000" y="143999"/>
            <a:ext cx="11905200" cy="6047999"/>
          </a:xfrm>
          <a:solidFill>
            <a:schemeClr val="tx1"/>
          </a:solidFill>
        </p:spPr>
        <p:txBody>
          <a:bodyPr lIns="0" r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64900" y="4910452"/>
            <a:ext cx="4101900" cy="773546"/>
          </a:xfrm>
          <a:solidFill>
            <a:schemeClr val="bg1">
              <a:lumMod val="95000"/>
            </a:schemeClr>
          </a:solidFill>
        </p:spPr>
        <p:txBody>
          <a:bodyPr lIns="180000" tIns="72000" rIns="180000" anchor="t"/>
          <a:lstStyle>
            <a:lvl1pPr marL="0" indent="0">
              <a:buNone/>
              <a:defRPr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3EC14527-4DF5-4A98-AE66-C80F3B8E6D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itle 4">
            <a:extLst>
              <a:ext uri="{FF2B5EF4-FFF2-40B4-BE49-F238E27FC236}">
                <a16:creationId xmlns="" xmlns:a16="http://schemas.microsoft.com/office/drawing/2014/main" id="{AB05C513-FBE3-4BA7-9084-69899356E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=""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1764000" rIns="0" anchor="ctr"/>
          <a:lstStyle>
            <a:lvl1pPr marL="0" indent="0" algn="l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15412" y="360000"/>
            <a:ext cx="4416588" cy="471657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3" name="Text Placeholder 5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15413" y="5076572"/>
            <a:ext cx="4416587" cy="1421429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468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Full Name</a:t>
            </a:r>
            <a:endParaRPr lang="en-ZA" dirty="0"/>
          </a:p>
        </p:txBody>
      </p:sp>
      <p:sp>
        <p:nvSpPr>
          <p:cNvPr id="20" name="Text Placeholder 6">
            <a:extLst>
              <a:ext uri="{FF2B5EF4-FFF2-40B4-BE49-F238E27FC236}">
                <a16:creationId xmlns="" xmlns:a16="http://schemas.microsoft.com/office/drawing/2014/main" id="{CEB7A85F-8707-4B62-B299-F53931B861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48708" y="5540135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21" name="Text Placeholder 7">
            <a:extLst>
              <a:ext uri="{FF2B5EF4-FFF2-40B4-BE49-F238E27FC236}">
                <a16:creationId xmlns="" xmlns:a16="http://schemas.microsoft.com/office/drawing/2014/main" id="{BA4C7E3C-7C17-46E9-928A-D3D505EEAA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8708" y="5809779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22" name="Text Placeholder 8">
            <a:extLst>
              <a:ext uri="{FF2B5EF4-FFF2-40B4-BE49-F238E27FC236}">
                <a16:creationId xmlns="" xmlns:a16="http://schemas.microsoft.com/office/drawing/2014/main" id="{6ADD6EB2-7D8E-4991-87A6-02723731EB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48708" y="6079423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0684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White"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C6726F2C-157B-477E-AD76-8F54126834C2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40000" cy="43775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474FB90F-5E6B-4508-96BB-939635D11AFF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774A1CB7-B157-440C-BA82-A62890EF3721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EE5B1BAC-5CBE-4B0E-B0AA-1C05EBEE964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168BD16A-5998-4CCA-B0F2-62F67B639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7425" y="6322399"/>
            <a:ext cx="370575" cy="365125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000" y="6322399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B3839907-C37E-4F37-B9BB-92B4A49360E6}"/>
              </a:ext>
            </a:extLst>
          </p:cNvPr>
          <p:cNvSpPr txBox="1"/>
          <p:nvPr userDrawn="1"/>
        </p:nvSpPr>
        <p:spPr>
          <a:xfrm>
            <a:off x="10194026" y="6258973"/>
            <a:ext cx="1577974" cy="427535"/>
          </a:xfrm>
          <a:prstGeom prst="rect">
            <a:avLst/>
          </a:prstGeom>
          <a:noFill/>
        </p:spPr>
        <p:txBody>
          <a:bodyPr wrap="square" lIns="0" tIns="144000" rIns="0" bIns="0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ZA" sz="2000" b="1" spc="0" baseline="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Contoso</a:t>
            </a:r>
            <a:r>
              <a:rPr lang="en-ZA" sz="2000" b="1" spc="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ZA" sz="2000" b="1" spc="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ZA" sz="1100" b="0" i="1" spc="60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Suites</a:t>
            </a: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  <p:sldLayoutId id="2147483666" r:id="rId5"/>
    <p:sldLayoutId id="2147483673" r:id="rId6"/>
    <p:sldLayoutId id="2147483659" r:id="rId7"/>
    <p:sldLayoutId id="2147483660" r:id="rId8"/>
    <p:sldLayoutId id="2147483664" r:id="rId9"/>
    <p:sldLayoutId id="2147483650" r:id="rId10"/>
    <p:sldLayoutId id="2147483652" r:id="rId11"/>
    <p:sldLayoutId id="2147483671" r:id="rId12"/>
    <p:sldLayoutId id="2147483656" r:id="rId13"/>
    <p:sldLayoutId id="2147483657" r:id="rId14"/>
    <p:sldLayoutId id="2147483667" r:id="rId15"/>
    <p:sldLayoutId id="2147483668" r:id="rId16"/>
    <p:sldLayoutId id="2147483669" r:id="rId17"/>
    <p:sldLayoutId id="2147483672" r:id="rId18"/>
    <p:sldLayoutId id="2147483654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CI166Fall2018Project/TempleRunner/blob/master/README.md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Temple Runner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/>
          <a:lstStyle/>
          <a:p>
            <a:r>
              <a:rPr lang="en-ZA" dirty="0" smtClean="0"/>
              <a:t>CSCI 166 – Project Proposal</a:t>
            </a:r>
          </a:p>
          <a:p>
            <a:r>
              <a:rPr lang="en-ZA" dirty="0" smtClean="0"/>
              <a:t>Zachary, </a:t>
            </a:r>
            <a:r>
              <a:rPr lang="en-ZA" dirty="0"/>
              <a:t>Caleb, and </a:t>
            </a:r>
            <a:r>
              <a:rPr lang="en-ZA" dirty="0" smtClean="0"/>
              <a:t>Kristen</a:t>
            </a:r>
            <a:endParaRPr lang="en-ZA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97" y="849243"/>
            <a:ext cx="6443577" cy="483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Part 1 - Domain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Temple is a maze, with an entrance, dirt floor, traps, walls, and an exit.</a:t>
            </a:r>
          </a:p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 begins at the entrance, must survive, and proceed to exit.</a:t>
            </a:r>
            <a:endParaRPr lang="en-ZA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 has already acquired treasure and must navigate to the exit </a:t>
            </a:r>
          </a:p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Running through the maze is the safest option, but can exhaust the agent</a:t>
            </a:r>
          </a:p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 exhausted agent is forced to take riskier actions</a:t>
            </a:r>
            <a:endParaRPr lang="en-ZA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0837" y="773724"/>
            <a:ext cx="4416588" cy="3818712"/>
          </a:xfrm>
        </p:spPr>
        <p:txBody>
          <a:bodyPr/>
          <a:lstStyle/>
          <a:p>
            <a:r>
              <a:rPr lang="en-ZA" dirty="0" smtClean="0"/>
              <a:t>Part 2 – Problem Representation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431109" y="773724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The Agent takes actions in a {Cadence</a:t>
            </a:r>
            <a:r>
              <a:rPr lang="en-US" sz="3200" b="1" dirty="0" smtClean="0"/>
              <a:t>, Direction</a:t>
            </a:r>
            <a:r>
              <a:rPr lang="en-US" sz="3200" b="1" dirty="0" smtClean="0"/>
              <a:t>} pair.</a:t>
            </a:r>
          </a:p>
          <a:p>
            <a:r>
              <a:rPr lang="en-US" sz="3200" b="1" dirty="0" smtClean="0"/>
              <a:t>The Agent can WALK, RUN, or SNEAK</a:t>
            </a:r>
          </a:p>
          <a:p>
            <a:r>
              <a:rPr lang="en-US" sz="3200" b="1" dirty="0" smtClean="0"/>
              <a:t>The Directions are North, South, East, and West</a:t>
            </a:r>
            <a:r>
              <a:rPr lang="en-US" sz="3200" b="1" dirty="0" smtClean="0"/>
              <a:t>.</a:t>
            </a:r>
          </a:p>
          <a:p>
            <a:r>
              <a:rPr lang="en-US" sz="3200" b="1" dirty="0" smtClean="0"/>
              <a:t>Reward of 100 given if the player reaches the Exit Door</a:t>
            </a:r>
          </a:p>
          <a:p>
            <a:r>
              <a:rPr lang="en-US" sz="3200" b="1" dirty="0" smtClean="0">
                <a:hlinkClick r:id="rId3"/>
              </a:rPr>
              <a:t>Transition Model</a:t>
            </a:r>
            <a:endParaRPr lang="en-ZA" sz="3200" b="1" dirty="0"/>
          </a:p>
        </p:txBody>
      </p:sp>
    </p:spTree>
    <p:extLst>
      <p:ext uri="{BB962C8B-B14F-4D97-AF65-F5344CB8AC3E}">
        <p14:creationId xmlns:p14="http://schemas.microsoft.com/office/powerpoint/2010/main" val="3905212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Part 3 - MDP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Value Iteration explores all (Direction, Cadence) pairs of each state, and finds the best value</a:t>
            </a:r>
          </a:p>
          <a:p>
            <a:r>
              <a:rPr lang="en-ZA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Extracts the best policy of each state by examining surrounding states values, and choosing the best value</a:t>
            </a:r>
          </a:p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942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0837" y="773724"/>
            <a:ext cx="4416588" cy="3818712"/>
          </a:xfrm>
        </p:spPr>
        <p:txBody>
          <a:bodyPr/>
          <a:lstStyle/>
          <a:p>
            <a:r>
              <a:rPr lang="en-ZA" dirty="0" smtClean="0"/>
              <a:t>Part 4 – Reinforcement Learning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431109" y="773724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600" b="1" dirty="0" smtClean="0"/>
              <a:t>Did not manage to program Q-Learning or Approximate Q-Learning into this domain</a:t>
            </a:r>
          </a:p>
          <a:p>
            <a:r>
              <a:rPr lang="en-ZA" sz="3600" b="1" dirty="0" smtClean="0"/>
              <a:t>Framework is in place, could be completed given more time  </a:t>
            </a:r>
          </a:p>
          <a:p>
            <a:endParaRPr lang="en-ZA" sz="3600" b="1" dirty="0"/>
          </a:p>
        </p:txBody>
      </p:sp>
    </p:spTree>
    <p:extLst>
      <p:ext uri="{BB962C8B-B14F-4D97-AF65-F5344CB8AC3E}">
        <p14:creationId xmlns:p14="http://schemas.microsoft.com/office/powerpoint/2010/main" val="1667639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Part 5 - Results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590050" y="773724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3200" b="1" dirty="0" smtClean="0"/>
              <a:t>Value Iteration works great for this model</a:t>
            </a:r>
          </a:p>
          <a:p>
            <a:r>
              <a:rPr lang="en-ZA" sz="3200" b="1" dirty="0" smtClean="0"/>
              <a:t>Clearly displays the routes that are risky because of the low chances to survive in the Transition function</a:t>
            </a:r>
          </a:p>
          <a:p>
            <a:r>
              <a:rPr lang="en-ZA" sz="3200" b="1" dirty="0" smtClean="0"/>
              <a:t>Policy Extraction paints a clear picture of which route to take, can be fine-tuned by changing the discount</a:t>
            </a:r>
            <a:endParaRPr lang="en-ZA" sz="3200" b="1" dirty="0"/>
          </a:p>
        </p:txBody>
      </p:sp>
    </p:spTree>
    <p:extLst>
      <p:ext uri="{BB962C8B-B14F-4D97-AF65-F5344CB8AC3E}">
        <p14:creationId xmlns:p14="http://schemas.microsoft.com/office/powerpoint/2010/main" val="6780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Demo Time!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5438775" y="804500"/>
            <a:ext cx="6457950" cy="5310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83809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=""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146383"/>
            <a:ext cx="11915775" cy="6565233"/>
          </a:xfr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Questions?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/>
          <a:lstStyle/>
          <a:p>
            <a:r>
              <a:rPr lang="en-ZA" dirty="0" smtClean="0"/>
              <a:t>CSCI 166 – Project Proposal</a:t>
            </a:r>
          </a:p>
          <a:p>
            <a:r>
              <a:rPr lang="en-ZA" dirty="0" smtClean="0"/>
              <a:t>Zachary, Kristen, Caleb, and David</a:t>
            </a:r>
            <a:endParaRPr lang="en-ZA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97" y="1453328"/>
            <a:ext cx="6443577" cy="362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50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1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56AFF"/>
      </a:accent1>
      <a:accent2>
        <a:srgbClr val="FF391E"/>
      </a:accent2>
      <a:accent3>
        <a:srgbClr val="A1CC18"/>
      </a:accent3>
      <a:accent4>
        <a:srgbClr val="FFC000"/>
      </a:accent4>
      <a:accent5>
        <a:srgbClr val="1554B2"/>
      </a:accent5>
      <a:accent6>
        <a:srgbClr val="8BB20C"/>
      </a:accent6>
      <a:hlink>
        <a:srgbClr val="056AFF"/>
      </a:hlink>
      <a:folHlink>
        <a:srgbClr val="056AFF"/>
      </a:folHlink>
    </a:clrScheme>
    <a:fontScheme name="Custom 150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83186">
              <a:schemeClr val="tx1"/>
            </a:gs>
            <a:gs pos="0">
              <a:schemeClr val="accent1">
                <a:alpha val="50000"/>
              </a:schemeClr>
            </a:gs>
            <a:gs pos="46000">
              <a:schemeClr val="accent1">
                <a:lumMod val="50000"/>
                <a:alpha val="90000"/>
              </a:schemeClr>
            </a:gs>
          </a:gsLst>
          <a:lin ang="3600000" scaled="0"/>
        </a:gradFill>
      </a:spPr>
      <a:bodyPr vert="horz" lIns="72000" tIns="180000" rIns="180000" bIns="0" rtlCol="0" anchor="t">
        <a:noAutofit/>
      </a:bodyPr>
      <a:lstStyle>
        <a:defPPr algn="r">
          <a:lnSpc>
            <a:spcPts val="4700"/>
          </a:lnSpc>
          <a:spcBef>
            <a:spcPct val="0"/>
          </a:spcBef>
          <a:defRPr sz="4500">
            <a:solidFill>
              <a:schemeClr val="bg1"/>
            </a:solidFill>
            <a:latin typeface="Rockwell" panose="02060603020205020403" pitchFamily="18" charset="0"/>
            <a:ea typeface="+mj-ea"/>
            <a:cs typeface="+mj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Dark Presentation Layout_sb - v6" id="{3985CD43-4791-44D3-944B-21F18D2F34B9}" vid="{0CEC0D0A-A6A8-43A8-804B-2F8B0AFBB4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EB11F4F-FB0A-4C04-9CF1-2D6EB361B4D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DEC84253-309E-4D9C-A108-C7E6A17343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6551E6F-1549-4031-A231-F45108FE690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Dark wood presentation</Template>
  <TotalTime>0</TotalTime>
  <Words>278</Words>
  <Application>Microsoft Office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Rockwell</vt:lpstr>
      <vt:lpstr>Times New Roman</vt:lpstr>
      <vt:lpstr>Office Theme</vt:lpstr>
      <vt:lpstr>Temple Runner</vt:lpstr>
      <vt:lpstr>Part 1 - Domain</vt:lpstr>
      <vt:lpstr>Part 2 – Problem Representation</vt:lpstr>
      <vt:lpstr>Part 3 - MDP</vt:lpstr>
      <vt:lpstr>Part 4 – Reinforcement Learning</vt:lpstr>
      <vt:lpstr>Part 5 - Results</vt:lpstr>
      <vt:lpstr>Demo Time!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2018-10-23T02:14:21Z</dcterms:created>
  <dcterms:modified xsi:type="dcterms:W3CDTF">2018-12-03T05:23:20Z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